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31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12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10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9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8062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9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16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6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97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911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317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2356EB4-9592-400F-B227-2FF4E0C44C88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6CE0AD-A5CA-4C09-BA5B-93698933230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93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721B4-67DE-0F49-1DBA-E1B60093E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089" y="1788455"/>
            <a:ext cx="9370337" cy="2032108"/>
          </a:xfrm>
        </p:spPr>
        <p:txBody>
          <a:bodyPr/>
          <a:lstStyle/>
          <a:p>
            <a:r>
              <a:rPr lang="de-DE" dirty="0"/>
              <a:t>Informationsabend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D0329F-C8B7-85DD-B16F-15C779116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für den Übergang in die weiterführende Schule</a:t>
            </a:r>
          </a:p>
        </p:txBody>
      </p:sp>
      <p:pic>
        <p:nvPicPr>
          <p:cNvPr id="5" name="Grafik 4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A076AAF5-A1D2-59E7-3ABC-13AFD6671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81" y="616786"/>
            <a:ext cx="3471180" cy="15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6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Wie geht es weiter?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E5543-15D3-39ED-5191-C885E25C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671181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Die Kinder bekommen mit dem </a:t>
            </a:r>
            <a:r>
              <a:rPr lang="de-DE" b="1" dirty="0"/>
              <a:t>Halbjahreszeugnis</a:t>
            </a:r>
            <a:r>
              <a:rPr lang="de-DE" dirty="0"/>
              <a:t> eine </a:t>
            </a:r>
            <a:r>
              <a:rPr lang="de-DE" b="1" dirty="0"/>
              <a:t>begründete Empfehlung für die Schulform</a:t>
            </a:r>
            <a:r>
              <a:rPr lang="de-DE" dirty="0"/>
              <a:t>, die für die weitere schulische Förderung geeignet erscheint</a:t>
            </a:r>
          </a:p>
          <a:p>
            <a:r>
              <a:rPr lang="de-DE" i="0" dirty="0"/>
              <a:t>Die Lehrkräfte bezi</a:t>
            </a:r>
            <a:r>
              <a:rPr lang="de-DE" dirty="0"/>
              <a:t>ehen die </a:t>
            </a:r>
            <a:r>
              <a:rPr lang="de-DE" b="1" dirty="0"/>
              <a:t>Gesamtpersönlichkeit des Kindes, die es in der Schule zeigt</a:t>
            </a:r>
            <a:r>
              <a:rPr lang="de-DE" dirty="0"/>
              <a:t>, in diese Schulformempfehlung ein</a:t>
            </a:r>
          </a:p>
          <a:p>
            <a:r>
              <a:rPr lang="de-DE" i="0" dirty="0"/>
              <a:t>Diese Schulformempfehlung ist </a:t>
            </a:r>
            <a:r>
              <a:rPr lang="de-DE" b="1" i="0" dirty="0"/>
              <a:t>nicht verbindlich</a:t>
            </a:r>
            <a:r>
              <a:rPr lang="de-DE" i="0" dirty="0"/>
              <a:t>, d.h.</a:t>
            </a:r>
          </a:p>
          <a:p>
            <a:r>
              <a:rPr lang="de-DE" dirty="0"/>
              <a:t>Eltern können Ihr Kind nach der Beratung und nach Erhalt des Halbjahreszeugnis durch die Grundschule an der </a:t>
            </a:r>
            <a:r>
              <a:rPr lang="de-DE" b="1" dirty="0"/>
              <a:t>Schule Ihrer Wahl </a:t>
            </a:r>
            <a:r>
              <a:rPr lang="de-DE" dirty="0"/>
              <a:t>anmelden</a:t>
            </a:r>
          </a:p>
          <a:p>
            <a:endParaRPr lang="de-DE" i="0" dirty="0"/>
          </a:p>
          <a:p>
            <a:r>
              <a:rPr lang="de-DE" dirty="0"/>
              <a:t>Bitte sprechen Sie die </a:t>
            </a:r>
            <a:r>
              <a:rPr lang="de-DE" b="1" dirty="0"/>
              <a:t>Kolleginnen und Kollegen </a:t>
            </a:r>
            <a:r>
              <a:rPr lang="de-DE" dirty="0"/>
              <a:t>unserer Schule bei Fragen rechtzeitig an. Auch das </a:t>
            </a:r>
            <a:r>
              <a:rPr lang="de-DE" b="1" dirty="0"/>
              <a:t>Schulleitungsteam</a:t>
            </a:r>
            <a:r>
              <a:rPr lang="de-DE" dirty="0"/>
              <a:t> steht Ihnen bei Unklarheiten gerne zur Verfügung.</a:t>
            </a:r>
            <a:endParaRPr lang="de-DE" i="0" dirty="0"/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5B8E54A-2A4A-27A2-6743-9D92DBA9C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98" y="157870"/>
            <a:ext cx="1300163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0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/>
              <a:t>Wir wünschen Ihnen eine gute Schulwahl zum Wohle Ihres Kindes</a:t>
            </a:r>
          </a:p>
        </p:txBody>
      </p:sp>
      <p:pic>
        <p:nvPicPr>
          <p:cNvPr id="6" name="Inhaltsplatzhalter 5" descr="Ein Bild, das Uhr enthält.&#10;&#10;Automatisch generierte Beschreibung">
            <a:extLst>
              <a:ext uri="{FF2B5EF4-FFF2-40B4-BE49-F238E27FC236}">
                <a16:creationId xmlns:a16="http://schemas.microsoft.com/office/drawing/2014/main" id="{DB2A1F5D-32E2-DF81-D6F2-5AEF16908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60" y="2272146"/>
            <a:ext cx="5465135" cy="3671888"/>
          </a:xfrm>
        </p:spPr>
      </p:pic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Quellen</a:t>
            </a:r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B9BD24-099D-A634-C6F2-14F04187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PowerPoint-Präsentation einer unbekannten Grundschule aus Gelsenkirchen</a:t>
            </a:r>
          </a:p>
          <a:p>
            <a:r>
              <a:rPr lang="de-DE" dirty="0"/>
              <a:t>https://www.ruhrfutur.de/schule/schulen-im-team/film (Abgerufen am 13.11.2022)</a:t>
            </a:r>
          </a:p>
        </p:txBody>
      </p:sp>
    </p:spTree>
    <p:extLst>
      <p:ext uri="{BB962C8B-B14F-4D97-AF65-F5344CB8AC3E}">
        <p14:creationId xmlns:p14="http://schemas.microsoft.com/office/powerpoint/2010/main" val="116845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Welche Schule ist die richtige für mein Kind?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E5543-15D3-39ED-5191-C885E25C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der Schulwahl spielen diese Fragen eine wichtige Rolle:</a:t>
            </a:r>
          </a:p>
          <a:p>
            <a:pPr lvl="1"/>
            <a:r>
              <a:rPr lang="de-DE" i="0" dirty="0"/>
              <a:t>Welche </a:t>
            </a:r>
            <a:r>
              <a:rPr lang="de-DE" b="1" i="0" dirty="0"/>
              <a:t>Begabungen</a:t>
            </a:r>
            <a:r>
              <a:rPr lang="de-DE" i="0" dirty="0"/>
              <a:t>, </a:t>
            </a:r>
            <a:r>
              <a:rPr lang="de-DE" b="1" i="0" dirty="0"/>
              <a:t>Fähigkeiten</a:t>
            </a:r>
            <a:r>
              <a:rPr lang="de-DE" i="0" dirty="0"/>
              <a:t> und </a:t>
            </a:r>
            <a:r>
              <a:rPr lang="de-DE" b="1" i="0" dirty="0"/>
              <a:t>Interessen</a:t>
            </a:r>
            <a:r>
              <a:rPr lang="de-DE" i="0" dirty="0"/>
              <a:t> hat das Kind?</a:t>
            </a:r>
          </a:p>
          <a:p>
            <a:pPr lvl="1"/>
            <a:r>
              <a:rPr lang="de-DE" i="0" dirty="0"/>
              <a:t>Wie ist seine </a:t>
            </a:r>
            <a:r>
              <a:rPr lang="de-DE" b="1" i="0" dirty="0"/>
              <a:t>Persönlichkeit</a:t>
            </a:r>
            <a:r>
              <a:rPr lang="de-DE" i="0" dirty="0"/>
              <a:t>?</a:t>
            </a:r>
          </a:p>
          <a:p>
            <a:pPr lvl="1"/>
            <a:r>
              <a:rPr lang="de-DE" i="0" dirty="0"/>
              <a:t>Welche </a:t>
            </a:r>
            <a:r>
              <a:rPr lang="de-DE" b="1" i="0" dirty="0"/>
              <a:t>Bedingungen für erfolgreiches Lernen </a:t>
            </a:r>
            <a:r>
              <a:rPr lang="de-DE" i="0" dirty="0"/>
              <a:t>braucht es?</a:t>
            </a:r>
          </a:p>
          <a:p>
            <a:pPr lvl="1"/>
            <a:r>
              <a:rPr lang="de-DE" i="0" dirty="0"/>
              <a:t>Wird es sich an der neuen Schule </a:t>
            </a:r>
            <a:r>
              <a:rPr lang="de-DE" b="1" i="0" dirty="0"/>
              <a:t>wohl fühlen</a:t>
            </a:r>
            <a:r>
              <a:rPr lang="de-DE" i="0" dirty="0"/>
              <a:t>?</a:t>
            </a:r>
          </a:p>
          <a:p>
            <a:pPr lvl="1"/>
            <a:r>
              <a:rPr lang="de-DE" i="0" dirty="0"/>
              <a:t>…</a:t>
            </a:r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Welche Schule ist die richtige für mein Kind?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E5543-15D3-39ED-5191-C885E25C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i="0" dirty="0"/>
              <a:t>Wir möchten Sie bei dieser wichtigen Entscheidung unterstützen!</a:t>
            </a:r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i="0" dirty="0"/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AFE79B-2DCA-5EF6-CF7B-333DE6330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89" y="3429000"/>
            <a:ext cx="3950334" cy="23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5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Verschiedene Schulformen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E5543-15D3-39ED-5191-C885E25C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0" dirty="0"/>
              <a:t>In NRW gibt es 5 verschiedene Schulformen der Sekundarstufe 1</a:t>
            </a:r>
          </a:p>
          <a:p>
            <a:pPr lvl="1"/>
            <a:r>
              <a:rPr lang="de-DE" i="0" dirty="0"/>
              <a:t>Hauptschule</a:t>
            </a:r>
          </a:p>
          <a:p>
            <a:pPr lvl="1"/>
            <a:r>
              <a:rPr lang="de-DE" i="0" dirty="0"/>
              <a:t>Realschule</a:t>
            </a:r>
          </a:p>
          <a:p>
            <a:pPr lvl="1"/>
            <a:r>
              <a:rPr lang="de-DE" i="0" dirty="0"/>
              <a:t>Gymnasium</a:t>
            </a:r>
          </a:p>
          <a:p>
            <a:pPr lvl="1"/>
            <a:r>
              <a:rPr lang="de-DE" i="0" dirty="0"/>
              <a:t>Sekundarschule</a:t>
            </a:r>
          </a:p>
          <a:p>
            <a:pPr lvl="1"/>
            <a:r>
              <a:rPr lang="de-DE" i="0" dirty="0"/>
              <a:t>Gesamtschule</a:t>
            </a:r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  <p:pic>
        <p:nvPicPr>
          <p:cNvPr id="11" name="Grafik 10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D0255712-B474-4B35-0CAD-F28F1F81F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59" y="5372100"/>
            <a:ext cx="2209800" cy="990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6FB48D-D91C-C643-B435-C2B084A06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96" y="4198776"/>
            <a:ext cx="1248725" cy="11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Hauptschule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E5543-15D3-39ED-5191-C885E25C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671181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u</a:t>
            </a:r>
            <a:r>
              <a:rPr lang="de-DE" i="0" dirty="0"/>
              <a:t>mfasst die Klassen 5 – 10 (Sek. 1)</a:t>
            </a:r>
          </a:p>
          <a:p>
            <a:r>
              <a:rPr lang="de-DE" dirty="0"/>
              <a:t>fördert individuell und begabtengerecht die </a:t>
            </a:r>
            <a:r>
              <a:rPr lang="de-DE" b="1" dirty="0"/>
              <a:t>Basiskompetenzen</a:t>
            </a:r>
            <a:r>
              <a:rPr lang="de-DE" dirty="0"/>
              <a:t>, vor allem in </a:t>
            </a:r>
            <a:r>
              <a:rPr lang="de-DE" b="1" dirty="0"/>
              <a:t>Deutsch</a:t>
            </a:r>
            <a:r>
              <a:rPr lang="de-DE" dirty="0"/>
              <a:t> und </a:t>
            </a:r>
            <a:r>
              <a:rPr lang="de-DE" b="1" dirty="0"/>
              <a:t>Mathematik</a:t>
            </a:r>
          </a:p>
          <a:p>
            <a:r>
              <a:rPr lang="de-DE" dirty="0"/>
              <a:t>e</a:t>
            </a:r>
            <a:r>
              <a:rPr lang="de-DE" i="0" dirty="0"/>
              <a:t>in Schwerpunkt liegt auf der </a:t>
            </a:r>
            <a:r>
              <a:rPr lang="de-DE" b="1" i="0" dirty="0"/>
              <a:t>Sprachbildung</a:t>
            </a:r>
          </a:p>
          <a:p>
            <a:r>
              <a:rPr lang="de-DE" dirty="0"/>
              <a:t>unterrichtet </a:t>
            </a:r>
            <a:r>
              <a:rPr lang="de-DE" b="1" dirty="0"/>
              <a:t>praxisnah</a:t>
            </a:r>
          </a:p>
          <a:p>
            <a:r>
              <a:rPr lang="de-DE" dirty="0"/>
              <a:t>b</a:t>
            </a:r>
            <a:r>
              <a:rPr lang="de-DE" i="0" dirty="0"/>
              <a:t>ereitet mit </a:t>
            </a:r>
            <a:r>
              <a:rPr lang="de-DE" b="1" i="0" dirty="0"/>
              <a:t>Betriebspraktika</a:t>
            </a:r>
            <a:r>
              <a:rPr lang="de-DE" i="0" dirty="0"/>
              <a:t> vorrangi</a:t>
            </a:r>
            <a:r>
              <a:rPr lang="de-DE" dirty="0"/>
              <a:t>g auf die </a:t>
            </a:r>
            <a:r>
              <a:rPr lang="de-DE" b="1" dirty="0"/>
              <a:t>Berufswelt</a:t>
            </a:r>
            <a:r>
              <a:rPr lang="de-DE" dirty="0"/>
              <a:t> vor</a:t>
            </a:r>
          </a:p>
          <a:p>
            <a:r>
              <a:rPr lang="de-DE" dirty="0"/>
              <a:t>f</a:t>
            </a:r>
            <a:r>
              <a:rPr lang="de-DE" i="0" dirty="0"/>
              <a:t>olgende </a:t>
            </a:r>
            <a:r>
              <a:rPr lang="de-DE" b="1" i="0" dirty="0"/>
              <a:t>Abschlüsse</a:t>
            </a:r>
            <a:r>
              <a:rPr lang="de-DE" i="0" dirty="0"/>
              <a:t> sind möglich:</a:t>
            </a:r>
          </a:p>
          <a:p>
            <a:pPr lvl="1"/>
            <a:r>
              <a:rPr lang="de-DE" i="0" dirty="0"/>
              <a:t>Hauptschulabschluss (nach der Klasse 9 oder 10)</a:t>
            </a:r>
          </a:p>
          <a:p>
            <a:pPr lvl="1"/>
            <a:r>
              <a:rPr lang="de-DE" i="0" dirty="0"/>
              <a:t>Fachoberschulreife nach Klasse 10 (notenabhängig)</a:t>
            </a:r>
          </a:p>
          <a:p>
            <a:r>
              <a:rPr lang="de-DE" dirty="0"/>
              <a:t>Hattingen: Mathilde-Anneke-Schule in Sprockhövel</a:t>
            </a:r>
            <a:endParaRPr lang="de-DE" i="0" dirty="0"/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  <p:pic>
        <p:nvPicPr>
          <p:cNvPr id="6" name="Grafik 5" descr="Ein Bild, das Schere enthält.&#10;&#10;Automatisch generierte Beschreibung">
            <a:extLst>
              <a:ext uri="{FF2B5EF4-FFF2-40B4-BE49-F238E27FC236}">
                <a16:creationId xmlns:a16="http://schemas.microsoft.com/office/drawing/2014/main" id="{C40AB815-2C58-EAFF-088F-908062AC1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24" y="571501"/>
            <a:ext cx="841797" cy="7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Realschule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E5543-15D3-39ED-5191-C885E25C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671181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u</a:t>
            </a:r>
            <a:r>
              <a:rPr lang="de-DE" i="0" dirty="0"/>
              <a:t>mfasst die Klassen 5 – 10 (Sek. 1)</a:t>
            </a:r>
          </a:p>
          <a:p>
            <a:r>
              <a:rPr lang="de-DE" dirty="0"/>
              <a:t>vermittelt eine </a:t>
            </a:r>
            <a:r>
              <a:rPr lang="de-DE" b="1" dirty="0"/>
              <a:t>erweiterte Bildung</a:t>
            </a:r>
          </a:p>
          <a:p>
            <a:r>
              <a:rPr lang="de-DE" dirty="0"/>
              <a:t>f</a:t>
            </a:r>
            <a:r>
              <a:rPr lang="de-DE" i="0" dirty="0"/>
              <a:t>ördert </a:t>
            </a:r>
            <a:r>
              <a:rPr lang="de-DE" b="1" i="0" dirty="0"/>
              <a:t>praktisches</a:t>
            </a:r>
            <a:r>
              <a:rPr lang="de-DE" i="0" dirty="0"/>
              <a:t> und </a:t>
            </a:r>
            <a:r>
              <a:rPr lang="de-DE" b="1" i="0" dirty="0"/>
              <a:t>theoretisches</a:t>
            </a:r>
            <a:r>
              <a:rPr lang="de-DE" i="0" dirty="0"/>
              <a:t> Interesse</a:t>
            </a:r>
          </a:p>
          <a:p>
            <a:r>
              <a:rPr lang="de-DE" dirty="0"/>
              <a:t>qualifiziert für aufbauende schulische und berufliche Bildungsgänge</a:t>
            </a:r>
          </a:p>
          <a:p>
            <a:r>
              <a:rPr lang="de-DE" dirty="0"/>
              <a:t>e</a:t>
            </a:r>
            <a:r>
              <a:rPr lang="de-DE" i="0" dirty="0"/>
              <a:t>rmöglicht in </a:t>
            </a:r>
            <a:r>
              <a:rPr lang="de-DE" b="1" i="0" dirty="0"/>
              <a:t>Wahlpflichtfächern</a:t>
            </a:r>
            <a:r>
              <a:rPr lang="de-DE" i="0" dirty="0"/>
              <a:t> individuelle Schwerpunktsetzungen</a:t>
            </a:r>
          </a:p>
          <a:p>
            <a:r>
              <a:rPr lang="de-DE" dirty="0"/>
              <a:t>folgende </a:t>
            </a:r>
            <a:r>
              <a:rPr lang="de-DE" b="1" dirty="0"/>
              <a:t>Abschlüsse</a:t>
            </a:r>
            <a:r>
              <a:rPr lang="de-DE" dirty="0"/>
              <a:t> sind möglich:</a:t>
            </a:r>
          </a:p>
          <a:p>
            <a:pPr lvl="1"/>
            <a:r>
              <a:rPr lang="de-DE" i="0" dirty="0"/>
              <a:t>Hauptschulabschluss (notenabhängig, nach Klasse 9 oder 10)</a:t>
            </a:r>
          </a:p>
          <a:p>
            <a:pPr lvl="1"/>
            <a:r>
              <a:rPr lang="de-DE" i="0" dirty="0"/>
              <a:t>Fachoberschulreife nach Klasse 10 (notenabhängig)</a:t>
            </a:r>
          </a:p>
          <a:p>
            <a:pPr lvl="1"/>
            <a:endParaRPr lang="de-DE" i="0" dirty="0"/>
          </a:p>
          <a:p>
            <a:r>
              <a:rPr lang="de-DE" dirty="0"/>
              <a:t>Hattingen: Realschule Grünstraße</a:t>
            </a:r>
            <a:endParaRPr lang="de-DE" i="0" dirty="0"/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729D191-720D-C149-34FC-821F17CB9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7" b="35170"/>
          <a:stretch/>
        </p:blipFill>
        <p:spPr>
          <a:xfrm>
            <a:off x="3834882" y="489516"/>
            <a:ext cx="618039" cy="8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Gymnasium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E5543-15D3-39ED-5191-C885E25C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671181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umfasst in der Sekundarstufe 1 die Klassen 5 – 10, daran schließt sich die dreijährige, gymnasiale Oberstufe an (Sekundarstufe 2)</a:t>
            </a:r>
          </a:p>
          <a:p>
            <a:r>
              <a:rPr lang="de-DE" dirty="0"/>
              <a:t>v</a:t>
            </a:r>
            <a:r>
              <a:rPr lang="de-DE" i="0" dirty="0"/>
              <a:t>erm</a:t>
            </a:r>
            <a:r>
              <a:rPr lang="de-DE" dirty="0"/>
              <a:t>ittelt eine vertiefende Allgemeinbildung, häufig anhand von </a:t>
            </a:r>
            <a:r>
              <a:rPr lang="de-DE" b="1" dirty="0"/>
              <a:t>abstrakten, komplexen Problemstellungen</a:t>
            </a:r>
          </a:p>
          <a:p>
            <a:r>
              <a:rPr lang="de-DE" dirty="0"/>
              <a:t>b</a:t>
            </a:r>
            <a:r>
              <a:rPr lang="de-DE" i="0" dirty="0"/>
              <a:t>ereitet auf ein </a:t>
            </a:r>
            <a:r>
              <a:rPr lang="de-DE" b="1" i="0" dirty="0"/>
              <a:t>Hochschulstudium</a:t>
            </a:r>
            <a:r>
              <a:rPr lang="de-DE" i="0" dirty="0"/>
              <a:t> oder eine </a:t>
            </a:r>
            <a:r>
              <a:rPr lang="de-DE" b="1" i="0" dirty="0"/>
              <a:t>anspruchsvolle Berufsausbildung </a:t>
            </a:r>
            <a:r>
              <a:rPr lang="de-DE" i="0" dirty="0"/>
              <a:t>vor</a:t>
            </a:r>
          </a:p>
          <a:p>
            <a:r>
              <a:rPr lang="de-DE" dirty="0"/>
              <a:t>eine </a:t>
            </a:r>
            <a:r>
              <a:rPr lang="de-DE" b="1" dirty="0"/>
              <a:t>zweite Fremdsprache </a:t>
            </a:r>
            <a:r>
              <a:rPr lang="de-DE" dirty="0"/>
              <a:t>ist verpflichtend</a:t>
            </a:r>
          </a:p>
          <a:p>
            <a:r>
              <a:rPr lang="de-DE" dirty="0"/>
              <a:t>f</a:t>
            </a:r>
            <a:r>
              <a:rPr lang="de-DE" i="0" dirty="0"/>
              <a:t>olgende </a:t>
            </a:r>
            <a:r>
              <a:rPr lang="de-DE" b="1" i="0" dirty="0"/>
              <a:t>Abschlüsse</a:t>
            </a:r>
            <a:r>
              <a:rPr lang="de-DE" i="0" dirty="0"/>
              <a:t> sind möglich:</a:t>
            </a:r>
          </a:p>
          <a:p>
            <a:pPr lvl="1"/>
            <a:r>
              <a:rPr lang="de-DE" i="0" dirty="0"/>
              <a:t>Hauptschulabschluss (notenabhängig, nach Klasse 9 oder 10)</a:t>
            </a:r>
          </a:p>
          <a:p>
            <a:pPr lvl="1"/>
            <a:r>
              <a:rPr lang="de-DE" i="0" dirty="0"/>
              <a:t>Fachoberschulreife nach Klasse 10 (notenabhängig)</a:t>
            </a:r>
          </a:p>
          <a:p>
            <a:pPr lvl="1"/>
            <a:r>
              <a:rPr lang="de-DE" i="0" dirty="0"/>
              <a:t>Abitur nach Jahrgangsstufe 13</a:t>
            </a:r>
          </a:p>
          <a:p>
            <a:pPr lvl="1"/>
            <a:endParaRPr lang="de-DE" i="0" dirty="0"/>
          </a:p>
          <a:p>
            <a:r>
              <a:rPr lang="de-DE" dirty="0"/>
              <a:t>Hattingen: Gymnasium Waldstraße &amp; Gymnasium Holthausen</a:t>
            </a:r>
            <a:endParaRPr lang="de-DE" i="0" dirty="0"/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2A98D2-340B-6804-237D-6268722D3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2" t="-1" b="66080"/>
          <a:stretch/>
        </p:blipFill>
        <p:spPr>
          <a:xfrm>
            <a:off x="3834881" y="685800"/>
            <a:ext cx="1182554" cy="4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Sekundarschule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E5543-15D3-39ED-5191-C885E25C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671181"/>
          </a:xfrm>
        </p:spPr>
        <p:txBody>
          <a:bodyPr>
            <a:normAutofit/>
          </a:bodyPr>
          <a:lstStyle/>
          <a:p>
            <a:r>
              <a:rPr lang="de-DE" dirty="0"/>
              <a:t>umfasst die Jahrgänge 5 – 10 (Sek. 1)</a:t>
            </a:r>
          </a:p>
          <a:p>
            <a:r>
              <a:rPr lang="de-DE" b="1" i="0" dirty="0"/>
              <a:t>Differenzierung</a:t>
            </a:r>
            <a:r>
              <a:rPr lang="de-DE" i="0" dirty="0"/>
              <a:t> findet </a:t>
            </a:r>
            <a:r>
              <a:rPr lang="de-DE" b="1" i="0" dirty="0"/>
              <a:t>innerhalb des Klassenverbandes </a:t>
            </a:r>
            <a:r>
              <a:rPr lang="de-DE" i="0" dirty="0"/>
              <a:t>in allen Jahrgängen statt</a:t>
            </a:r>
          </a:p>
          <a:p>
            <a:r>
              <a:rPr lang="de-DE" dirty="0"/>
              <a:t>Sekundarschulen sind </a:t>
            </a:r>
            <a:r>
              <a:rPr lang="de-DE" b="1" dirty="0"/>
              <a:t>Ganztagsschulen</a:t>
            </a:r>
            <a:endParaRPr lang="de-DE" b="1" i="0" dirty="0"/>
          </a:p>
          <a:p>
            <a:r>
              <a:rPr lang="de-DE" dirty="0"/>
              <a:t>e</a:t>
            </a:r>
            <a:r>
              <a:rPr lang="de-DE" i="0" dirty="0"/>
              <a:t>s werden </a:t>
            </a:r>
            <a:r>
              <a:rPr lang="de-DE" b="1" i="0" dirty="0"/>
              <a:t>alle Abschlüsse der Sekundarstufe 1 </a:t>
            </a:r>
            <a:r>
              <a:rPr lang="de-DE" i="0" dirty="0"/>
              <a:t>angeboten, d.h. der Lehrplan orientiert sich auch an gymnasialen Standards</a:t>
            </a:r>
          </a:p>
          <a:p>
            <a:endParaRPr lang="de-DE" dirty="0"/>
          </a:p>
          <a:p>
            <a:r>
              <a:rPr lang="de-DE" i="0" dirty="0"/>
              <a:t>Hattingen: nicht in der näheren Umgebung (Bochum, Ennepetal, Wetter)</a:t>
            </a:r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7933DB1-DCEA-BC85-B879-E338A86A0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48" y="508566"/>
            <a:ext cx="883661" cy="7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DCCDC-CE78-20F8-8050-B1EED968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Gesamtschule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E5543-15D3-39ED-5191-C885E25C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671181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umfasst die Klassen 5 – 10 (Sek. 1), notenabhängig kann sich eine dreijährige Oberstufe (Sek. 2) anschließen</a:t>
            </a:r>
          </a:p>
          <a:p>
            <a:r>
              <a:rPr lang="de-DE" dirty="0"/>
              <a:t>b</a:t>
            </a:r>
            <a:r>
              <a:rPr lang="de-DE" i="0" dirty="0"/>
              <a:t>ereitet in einem </a:t>
            </a:r>
            <a:r>
              <a:rPr lang="de-DE" b="1" i="0" dirty="0"/>
              <a:t>differenzierten Unterrichtssystem </a:t>
            </a:r>
            <a:r>
              <a:rPr lang="de-DE" i="0" dirty="0"/>
              <a:t>auf eine berufliche Bildung und</a:t>
            </a:r>
            <a:r>
              <a:rPr lang="de-DE" dirty="0"/>
              <a:t>/oder ein Studium vor</a:t>
            </a:r>
          </a:p>
          <a:p>
            <a:r>
              <a:rPr lang="de-DE" i="0" dirty="0"/>
              <a:t>Schüler*innen mit unterschiedlichen Lernfähigkeiten lernen gemeinsam; es findet </a:t>
            </a:r>
            <a:r>
              <a:rPr lang="de-DE" b="1" i="0" dirty="0"/>
              <a:t>keine Zuordnung zu den Bildungsgängen</a:t>
            </a:r>
            <a:r>
              <a:rPr lang="de-DE" i="0" dirty="0"/>
              <a:t> wie bei der Hauptschule, Realschule und dem Gymnasium statt</a:t>
            </a:r>
          </a:p>
          <a:p>
            <a:r>
              <a:rPr lang="de-DE" dirty="0"/>
              <a:t>der Unterricht wird in einigen Fächern auf </a:t>
            </a:r>
            <a:r>
              <a:rPr lang="de-DE" b="1" dirty="0"/>
              <a:t>zwei Niveauebenen </a:t>
            </a:r>
            <a:r>
              <a:rPr lang="de-DE" dirty="0"/>
              <a:t>(Grundebene und Erweiterungsebene) angeboten</a:t>
            </a:r>
          </a:p>
          <a:p>
            <a:r>
              <a:rPr lang="de-DE" dirty="0"/>
              <a:t>Gesamtschulen sind </a:t>
            </a:r>
            <a:r>
              <a:rPr lang="de-DE" b="1" dirty="0"/>
              <a:t>Ganztagsschulen</a:t>
            </a:r>
          </a:p>
          <a:p>
            <a:r>
              <a:rPr lang="de-DE" dirty="0"/>
              <a:t>f</a:t>
            </a:r>
            <a:r>
              <a:rPr lang="de-DE" i="0" dirty="0"/>
              <a:t>olgende Abschlüsse sind möglich:</a:t>
            </a:r>
          </a:p>
          <a:p>
            <a:pPr lvl="1"/>
            <a:r>
              <a:rPr lang="de-DE" i="0" dirty="0"/>
              <a:t>Hauptschulabschluss (notenabhängig, nach Klasse 9 oder 10)</a:t>
            </a:r>
          </a:p>
          <a:p>
            <a:pPr lvl="1"/>
            <a:r>
              <a:rPr lang="de-DE" i="0" dirty="0"/>
              <a:t>Fachoberschulreife nach Klasse 10 (notenabhängig)</a:t>
            </a:r>
          </a:p>
          <a:p>
            <a:pPr lvl="1"/>
            <a:r>
              <a:rPr lang="de-DE" i="0" dirty="0"/>
              <a:t>Abitur nach Jahrgangsstufe 13</a:t>
            </a:r>
          </a:p>
          <a:p>
            <a:pPr lvl="1"/>
            <a:endParaRPr lang="de-DE" i="0" dirty="0"/>
          </a:p>
          <a:p>
            <a:r>
              <a:rPr lang="de-DE" dirty="0"/>
              <a:t>Hattingen: Gesamtschule Hattingen-</a:t>
            </a:r>
            <a:r>
              <a:rPr lang="de-DE" dirty="0" err="1"/>
              <a:t>Welper</a:t>
            </a:r>
            <a:endParaRPr lang="de-DE" i="0" dirty="0"/>
          </a:p>
        </p:txBody>
      </p:sp>
      <p:pic>
        <p:nvPicPr>
          <p:cNvPr id="7" name="Grafik 6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910D7C-B089-8FFE-A467-8711C6E0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136178"/>
            <a:ext cx="1608877" cy="7212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B2C4CF-B153-B017-C4E6-EEA94FA10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19" y="472120"/>
            <a:ext cx="857399" cy="8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37375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TM10001105[[fn=Ausschnitt]]</Template>
  <TotalTime>0</TotalTime>
  <Words>614</Words>
  <Application>Microsoft Office PowerPoint</Application>
  <PresentationFormat>Breitbild</PresentationFormat>
  <Paragraphs>80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Franklin Gothic Book</vt:lpstr>
      <vt:lpstr>Ausschnitt</vt:lpstr>
      <vt:lpstr>Informationsabend</vt:lpstr>
      <vt:lpstr>Welche Schule ist die richtige für mein Kind?</vt:lpstr>
      <vt:lpstr>Welche Schule ist die richtige für mein Kind?</vt:lpstr>
      <vt:lpstr>Verschiedene Schulformen</vt:lpstr>
      <vt:lpstr>Hauptschule</vt:lpstr>
      <vt:lpstr>Realschule</vt:lpstr>
      <vt:lpstr>Gymnasium</vt:lpstr>
      <vt:lpstr>Sekundarschule</vt:lpstr>
      <vt:lpstr>Gesamtschule</vt:lpstr>
      <vt:lpstr>Wie geht es weiter?</vt:lpstr>
      <vt:lpstr>Wir wünschen Ihnen eine gute Schulwahl zum Wohle Ihres Kindes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</dc:title>
  <dc:creator>Jan-Patrick Bode</dc:creator>
  <cp:lastModifiedBy>Jan-Patrick Bode</cp:lastModifiedBy>
  <cp:revision>2</cp:revision>
  <dcterms:created xsi:type="dcterms:W3CDTF">2022-11-12T18:53:46Z</dcterms:created>
  <dcterms:modified xsi:type="dcterms:W3CDTF">2024-01-10T19:21:15Z</dcterms:modified>
</cp:coreProperties>
</file>